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DFAAC-377E-43CC-B481-DF459C4E8979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239A-87C2-47C4-8054-25C2C89DE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DFAAC-377E-43CC-B481-DF459C4E8979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239A-87C2-47C4-8054-25C2C89DE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DFAAC-377E-43CC-B481-DF459C4E8979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239A-87C2-47C4-8054-25C2C89DE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DFAAC-377E-43CC-B481-DF459C4E8979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239A-87C2-47C4-8054-25C2C89DE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DFAAC-377E-43CC-B481-DF459C4E8979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239A-87C2-47C4-8054-25C2C89DE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DFAAC-377E-43CC-B481-DF459C4E8979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239A-87C2-47C4-8054-25C2C89DE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DFAAC-377E-43CC-B481-DF459C4E8979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239A-87C2-47C4-8054-25C2C89DE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DFAAC-377E-43CC-B481-DF459C4E8979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239A-87C2-47C4-8054-25C2C89DE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DFAAC-377E-43CC-B481-DF459C4E8979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239A-87C2-47C4-8054-25C2C89DE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DFAAC-377E-43CC-B481-DF459C4E8979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239A-87C2-47C4-8054-25C2C89DE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DFAAC-377E-43CC-B481-DF459C4E8979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E239A-87C2-47C4-8054-25C2C89DE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DFAAC-377E-43CC-B481-DF459C4E8979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E239A-87C2-47C4-8054-25C2C89DE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lbow Connector 3"/>
          <p:cNvCxnSpPr/>
          <p:nvPr/>
        </p:nvCxnSpPr>
        <p:spPr>
          <a:xfrm>
            <a:off x="228600" y="685800"/>
            <a:ext cx="2438400" cy="53340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lbow Connector 4"/>
          <p:cNvCxnSpPr/>
          <p:nvPr/>
        </p:nvCxnSpPr>
        <p:spPr>
          <a:xfrm>
            <a:off x="1447800" y="1219200"/>
            <a:ext cx="2438400" cy="53340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lbow Connector 5"/>
          <p:cNvCxnSpPr/>
          <p:nvPr/>
        </p:nvCxnSpPr>
        <p:spPr>
          <a:xfrm>
            <a:off x="2667000" y="1752600"/>
            <a:ext cx="2438400" cy="53340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/>
          <p:nvPr/>
        </p:nvCxnSpPr>
        <p:spPr>
          <a:xfrm>
            <a:off x="3886200" y="2286000"/>
            <a:ext cx="2438400" cy="53340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/>
          <p:nvPr/>
        </p:nvCxnSpPr>
        <p:spPr>
          <a:xfrm>
            <a:off x="5105400" y="2819400"/>
            <a:ext cx="2438400" cy="53340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/>
          <p:nvPr/>
        </p:nvCxnSpPr>
        <p:spPr>
          <a:xfrm>
            <a:off x="6324600" y="3352800"/>
            <a:ext cx="2438400" cy="53340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763000" y="3886200"/>
            <a:ext cx="0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8600" y="762000"/>
            <a:ext cx="1143000" cy="1338828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_______ 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447800" y="1295400"/>
            <a:ext cx="1143000" cy="1338828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_______ 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667000" y="1828800"/>
            <a:ext cx="1143000" cy="1338828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_______ 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886200" y="2362200"/>
            <a:ext cx="1143000" cy="2169825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_______ 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105400" y="2895600"/>
            <a:ext cx="1143000" cy="1338828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324600" y="3429000"/>
            <a:ext cx="1143000" cy="1338828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543800" y="3962400"/>
            <a:ext cx="1143000" cy="1338828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  <a:endParaRPr lang="en-US" b="1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3733800" y="838200"/>
            <a:ext cx="3810000" cy="1524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676400" y="4038600"/>
            <a:ext cx="3810000" cy="1524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495800" y="6096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mic Sans MS" pitchFamily="66" charset="0"/>
                <a:ea typeface="HelloSketchie" pitchFamily="2" charset="0"/>
              </a:rPr>
              <a:t>To convert to</a:t>
            </a:r>
            <a:r>
              <a:rPr lang="en-US" b="1" dirty="0" smtClean="0">
                <a:latin typeface="Comic Sans MS" pitchFamily="66" charset="0"/>
                <a:ea typeface="HelloBelle" pitchFamily="2" charset="0"/>
              </a:rPr>
              <a:t> </a:t>
            </a:r>
            <a:r>
              <a:rPr lang="en-US" dirty="0" smtClean="0">
                <a:latin typeface="Comic Sans MS" pitchFamily="66" charset="0"/>
                <a:ea typeface="HelloBelle" pitchFamily="2" charset="0"/>
                <a:cs typeface="Arial" pitchFamily="34" charset="0"/>
              </a:rPr>
              <a:t>__________</a:t>
            </a:r>
            <a:r>
              <a:rPr lang="en-US" b="1" dirty="0" smtClean="0">
                <a:latin typeface="Comic Sans MS" pitchFamily="66" charset="0"/>
                <a:ea typeface="HelloSketchie" pitchFamily="2" charset="0"/>
              </a:rPr>
              <a:t>units, move   	decimal to the </a:t>
            </a:r>
            <a:r>
              <a:rPr lang="en-US" b="1" dirty="0" smtClean="0">
                <a:latin typeface="Comic Sans MS" pitchFamily="66" charset="0"/>
                <a:ea typeface="HelloBelle" pitchFamily="2" charset="0"/>
                <a:cs typeface="Arial" pitchFamily="34" charset="0"/>
              </a:rPr>
              <a:t>_______.</a:t>
            </a:r>
            <a:endParaRPr lang="en-US" b="1" dirty="0">
              <a:latin typeface="Comic Sans MS" pitchFamily="66" charset="0"/>
              <a:ea typeface="HelloBelle" pitchFamily="2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8600" y="4495800"/>
            <a:ext cx="449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Comic Sans MS" pitchFamily="66" charset="0"/>
                <a:ea typeface="HelloSketchie" pitchFamily="2" charset="0"/>
              </a:rPr>
              <a:t>To convert to </a:t>
            </a:r>
            <a:r>
              <a:rPr lang="en-US" dirty="0" smtClean="0">
                <a:latin typeface="Comic Sans MS" pitchFamily="66" charset="0"/>
                <a:ea typeface="HelloBelle" pitchFamily="2" charset="0"/>
                <a:cs typeface="Arial" pitchFamily="34" charset="0"/>
              </a:rPr>
              <a:t>__________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Comic Sans MS" pitchFamily="66" charset="0"/>
                <a:ea typeface="HelloSketchie" pitchFamily="2" charset="0"/>
              </a:rPr>
              <a:t>units, move decimal to the </a:t>
            </a:r>
            <a:r>
              <a:rPr lang="en-US" b="1" dirty="0" smtClean="0">
                <a:latin typeface="Comic Sans MS" pitchFamily="66" charset="0"/>
                <a:ea typeface="HelloBelle" pitchFamily="2" charset="0"/>
                <a:cs typeface="Arial" pitchFamily="34" charset="0"/>
              </a:rPr>
              <a:t>________.</a:t>
            </a:r>
            <a:endParaRPr lang="en-US" b="1" dirty="0">
              <a:latin typeface="Comic Sans MS" pitchFamily="66" charset="0"/>
              <a:ea typeface="HelloBelle" pitchFamily="2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295400" y="0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omic Sans MS" pitchFamily="66" charset="0"/>
                <a:ea typeface="HelloBelle" pitchFamily="2" charset="0"/>
              </a:rPr>
              <a:t>Metric System – Ladder Method</a:t>
            </a:r>
            <a:endParaRPr lang="en-US" sz="2800" b="1" dirty="0">
              <a:latin typeface="Comic Sans MS" pitchFamily="66" charset="0"/>
              <a:ea typeface="HelloBelle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" y="1524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  <a:ea typeface="HelloSketchie" pitchFamily="2" charset="0"/>
              </a:rPr>
              <a:t>K</a:t>
            </a:r>
            <a:r>
              <a:rPr lang="en-US" sz="2400" dirty="0" smtClean="0">
                <a:latin typeface="Comic Sans MS" pitchFamily="66" charset="0"/>
                <a:ea typeface="HelloSketchie" pitchFamily="2" charset="0"/>
              </a:rPr>
              <a:t>ing</a:t>
            </a:r>
            <a:endParaRPr lang="en-US" sz="24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47800" y="2133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  <a:ea typeface="HelloSketchie" pitchFamily="2" charset="0"/>
              </a:rPr>
              <a:t>H</a:t>
            </a:r>
            <a:r>
              <a:rPr lang="en-US" sz="2400" dirty="0" smtClean="0">
                <a:latin typeface="Comic Sans MS" pitchFamily="66" charset="0"/>
                <a:ea typeface="HelloSketchie" pitchFamily="2" charset="0"/>
              </a:rPr>
              <a:t>enry</a:t>
            </a:r>
            <a:endParaRPr lang="en-US" sz="24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90800" y="26670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  <a:ea typeface="HelloSketchie" pitchFamily="2" charset="0"/>
              </a:rPr>
              <a:t>D</a:t>
            </a:r>
            <a:r>
              <a:rPr lang="en-US" sz="2400" dirty="0" smtClean="0">
                <a:latin typeface="Comic Sans MS" pitchFamily="66" charset="0"/>
                <a:ea typeface="HelloSketchie" pitchFamily="2" charset="0"/>
              </a:rPr>
              <a:t>oesn’t</a:t>
            </a:r>
            <a:endParaRPr lang="en-US" sz="24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86200" y="39624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  <a:ea typeface="HelloSketchie" pitchFamily="2" charset="0"/>
              </a:rPr>
              <a:t>U</a:t>
            </a:r>
            <a:r>
              <a:rPr lang="en-US" sz="2400" dirty="0" smtClean="0">
                <a:latin typeface="Comic Sans MS" pitchFamily="66" charset="0"/>
                <a:ea typeface="HelloSketchie" pitchFamily="2" charset="0"/>
              </a:rPr>
              <a:t>sually</a:t>
            </a:r>
            <a:endParaRPr lang="en-US" sz="24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05400" y="37338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  <a:ea typeface="HelloSketchie" pitchFamily="2" charset="0"/>
              </a:rPr>
              <a:t>D</a:t>
            </a:r>
            <a:r>
              <a:rPr lang="en-US" sz="2400" dirty="0" smtClean="0">
                <a:latin typeface="Comic Sans MS" pitchFamily="66" charset="0"/>
                <a:ea typeface="HelloSketchie" pitchFamily="2" charset="0"/>
              </a:rPr>
              <a:t>rink</a:t>
            </a:r>
            <a:endParaRPr lang="en-US" sz="24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24600" y="4343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mic Sans MS" pitchFamily="66" charset="0"/>
                <a:ea typeface="HelloSketchie" pitchFamily="2" charset="0"/>
              </a:rPr>
              <a:t>C</a:t>
            </a:r>
            <a:r>
              <a:rPr lang="en-US" dirty="0" smtClean="0">
                <a:latin typeface="Comic Sans MS" pitchFamily="66" charset="0"/>
                <a:ea typeface="HelloSketchie" pitchFamily="2" charset="0"/>
              </a:rPr>
              <a:t>hocolate</a:t>
            </a:r>
            <a:endParaRPr lang="en-US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620000" y="48006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 pitchFamily="66" charset="0"/>
                <a:ea typeface="HelloSketchie" pitchFamily="2" charset="0"/>
              </a:rPr>
              <a:t>M</a:t>
            </a:r>
            <a:r>
              <a:rPr lang="en-US" sz="2400" dirty="0" smtClean="0">
                <a:latin typeface="Comic Sans MS" pitchFamily="66" charset="0"/>
                <a:ea typeface="HelloSketchie" pitchFamily="2" charset="0"/>
              </a:rPr>
              <a:t>ilk</a:t>
            </a:r>
            <a:endParaRPr lang="en-US" sz="24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04800" y="6858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  <a:ea typeface="HelloSketchie" pitchFamily="2" charset="0"/>
              </a:rPr>
              <a:t>Kilo-</a:t>
            </a:r>
            <a:endParaRPr lang="en-US" sz="28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28600" y="11430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  <a:ea typeface="HelloSketchie" pitchFamily="2" charset="0"/>
              </a:rPr>
              <a:t>1,000</a:t>
            </a:r>
            <a:endParaRPr lang="en-US" sz="24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371600" y="12954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mic Sans MS" pitchFamily="66" charset="0"/>
                <a:ea typeface="HelloSketchie" pitchFamily="2" charset="0"/>
              </a:rPr>
              <a:t>Hecto</a:t>
            </a:r>
            <a:r>
              <a:rPr lang="en-US" sz="2400" dirty="0" smtClean="0">
                <a:latin typeface="Comic Sans MS" pitchFamily="66" charset="0"/>
                <a:ea typeface="HelloSketchie" pitchFamily="2" charset="0"/>
              </a:rPr>
              <a:t>-</a:t>
            </a:r>
            <a:endParaRPr lang="en-US" sz="24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447800" y="1676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 pitchFamily="66" charset="0"/>
                <a:ea typeface="HelloSketchie" pitchFamily="2" charset="0"/>
              </a:rPr>
              <a:t>100</a:t>
            </a:r>
            <a:endParaRPr lang="en-US" sz="24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667000" y="2209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 pitchFamily="66" charset="0"/>
                <a:ea typeface="HelloSketchie" pitchFamily="2" charset="0"/>
              </a:rPr>
              <a:t>10</a:t>
            </a:r>
            <a:endParaRPr lang="en-US" sz="24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667000" y="1752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Comic Sans MS" pitchFamily="66" charset="0"/>
                <a:ea typeface="HelloSketchie" pitchFamily="2" charset="0"/>
              </a:rPr>
              <a:t>Deka</a:t>
            </a:r>
            <a:r>
              <a:rPr lang="en-US" sz="2400" dirty="0" smtClean="0">
                <a:latin typeface="Comic Sans MS" pitchFamily="66" charset="0"/>
                <a:ea typeface="HelloSketchie" pitchFamily="2" charset="0"/>
              </a:rPr>
              <a:t>-</a:t>
            </a:r>
            <a:endParaRPr lang="en-US" sz="24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86200" y="35052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mic Sans MS" pitchFamily="66" charset="0"/>
                <a:ea typeface="HelloSketchie" pitchFamily="2" charset="0"/>
              </a:rPr>
              <a:t>1</a:t>
            </a:r>
            <a:endParaRPr lang="en-US" sz="28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86200" y="23622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itchFamily="66" charset="0"/>
                <a:ea typeface="HelloSketchie" pitchFamily="2" charset="0"/>
              </a:rPr>
              <a:t>m</a:t>
            </a:r>
            <a:r>
              <a:rPr lang="en-US" sz="2400" dirty="0" smtClean="0">
                <a:latin typeface="Comic Sans MS" pitchFamily="66" charset="0"/>
                <a:ea typeface="HelloSketchie" pitchFamily="2" charset="0"/>
              </a:rPr>
              <a:t>eter</a:t>
            </a:r>
            <a:endParaRPr lang="en-US" sz="24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86200" y="27432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itchFamily="66" charset="0"/>
                <a:ea typeface="HelloSketchie" pitchFamily="2" charset="0"/>
              </a:rPr>
              <a:t>l</a:t>
            </a:r>
            <a:r>
              <a:rPr lang="en-US" sz="2400" dirty="0" smtClean="0">
                <a:latin typeface="Comic Sans MS" pitchFamily="66" charset="0"/>
                <a:ea typeface="HelloSketchie" pitchFamily="2" charset="0"/>
              </a:rPr>
              <a:t>iter</a:t>
            </a:r>
            <a:endParaRPr lang="en-US" sz="24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10000" y="31242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 pitchFamily="66" charset="0"/>
                <a:ea typeface="HelloSketchie" pitchFamily="2" charset="0"/>
              </a:rPr>
              <a:t>gram</a:t>
            </a:r>
            <a:endParaRPr lang="en-US" sz="24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029200" y="2895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Comic Sans MS" pitchFamily="66" charset="0"/>
                <a:ea typeface="HelloSketchie" pitchFamily="2" charset="0"/>
              </a:rPr>
              <a:t>Deci</a:t>
            </a:r>
            <a:r>
              <a:rPr lang="en-US" sz="2400" dirty="0" smtClean="0">
                <a:latin typeface="Comic Sans MS" pitchFamily="66" charset="0"/>
                <a:ea typeface="HelloSketchie" pitchFamily="2" charset="0"/>
              </a:rPr>
              <a:t>-</a:t>
            </a:r>
            <a:endParaRPr lang="en-US" sz="24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029200" y="3276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 pitchFamily="66" charset="0"/>
                <a:ea typeface="HelloSketchie" pitchFamily="2" charset="0"/>
              </a:rPr>
              <a:t>0.1</a:t>
            </a:r>
            <a:endParaRPr lang="en-US" sz="24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248400" y="38100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 pitchFamily="66" charset="0"/>
                <a:ea typeface="HelloSketchie" pitchFamily="2" charset="0"/>
              </a:rPr>
              <a:t>0.01</a:t>
            </a:r>
            <a:endParaRPr lang="en-US" sz="24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543800" y="4343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 pitchFamily="66" charset="0"/>
                <a:ea typeface="HelloSketchie" pitchFamily="2" charset="0"/>
              </a:rPr>
              <a:t>0.001</a:t>
            </a:r>
            <a:endParaRPr lang="en-US" sz="24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248400" y="34290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Comic Sans MS" pitchFamily="66" charset="0"/>
                <a:ea typeface="HelloSketchie" pitchFamily="2" charset="0"/>
              </a:rPr>
              <a:t>Centi</a:t>
            </a:r>
            <a:r>
              <a:rPr lang="en-US" sz="2400" dirty="0" smtClean="0">
                <a:latin typeface="Comic Sans MS" pitchFamily="66" charset="0"/>
                <a:ea typeface="HelloSketchie" pitchFamily="2" charset="0"/>
              </a:rPr>
              <a:t>-</a:t>
            </a:r>
            <a:endParaRPr lang="en-US" sz="24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467600" y="3962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Comic Sans MS" pitchFamily="66" charset="0"/>
                <a:ea typeface="HelloSketchie" pitchFamily="2" charset="0"/>
              </a:rPr>
              <a:t>Milli</a:t>
            </a:r>
            <a:r>
              <a:rPr lang="en-US" sz="2400" dirty="0" smtClean="0">
                <a:latin typeface="Comic Sans MS" pitchFamily="66" charset="0"/>
                <a:ea typeface="HelloSketchie" pitchFamily="2" charset="0"/>
              </a:rPr>
              <a:t>-</a:t>
            </a:r>
            <a:endParaRPr lang="en-US" sz="24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248400" y="5334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  <a:ea typeface="HelloBelle" pitchFamily="2" charset="0"/>
              </a:rPr>
              <a:t>larger</a:t>
            </a:r>
            <a:endParaRPr lang="en-US" sz="2000" dirty="0">
              <a:solidFill>
                <a:srgbClr val="0070C0"/>
              </a:solidFill>
              <a:latin typeface="Comic Sans MS" pitchFamily="66" charset="0"/>
              <a:ea typeface="HelloBelle" pitchFamily="2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86600" y="8382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  <a:ea typeface="HelloBelle" pitchFamily="2" charset="0"/>
              </a:rPr>
              <a:t>left</a:t>
            </a:r>
            <a:endParaRPr lang="en-US" sz="2000" dirty="0">
              <a:solidFill>
                <a:srgbClr val="0070C0"/>
              </a:solidFill>
              <a:latin typeface="Comic Sans MS" pitchFamily="66" charset="0"/>
              <a:ea typeface="HelloBelle" pitchFamily="2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905000" y="44958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  <a:ea typeface="HelloBelle" pitchFamily="2" charset="0"/>
              </a:rPr>
              <a:t>smaller</a:t>
            </a:r>
            <a:endParaRPr lang="en-US" sz="2000" dirty="0">
              <a:solidFill>
                <a:srgbClr val="0070C0"/>
              </a:solidFill>
              <a:latin typeface="Comic Sans MS" pitchFamily="66" charset="0"/>
              <a:ea typeface="HelloBelle" pitchFamily="2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352800" y="49530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  <a:ea typeface="HelloBelle" pitchFamily="2" charset="0"/>
              </a:rPr>
              <a:t>right</a:t>
            </a:r>
            <a:endParaRPr lang="en-US" sz="2000" dirty="0">
              <a:solidFill>
                <a:srgbClr val="0070C0"/>
              </a:solidFill>
              <a:latin typeface="Comic Sans MS" pitchFamily="66" charset="0"/>
              <a:ea typeface="HelloBelle" pitchFamily="2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81000" y="1600200"/>
            <a:ext cx="685800" cy="304800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1524000" y="2209800"/>
            <a:ext cx="838200" cy="304800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2667000" y="2667000"/>
            <a:ext cx="1066800" cy="381000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3962400" y="4038600"/>
            <a:ext cx="990600" cy="304800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181600" y="3810000"/>
            <a:ext cx="990600" cy="304800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324600" y="4343400"/>
            <a:ext cx="1066800" cy="304800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7591778" y="4857044"/>
            <a:ext cx="838200" cy="304800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 rot="1508842" flipH="1">
            <a:off x="7429468" y="2706115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  <a:ea typeface="HelloSketchie" pitchFamily="2" charset="0"/>
                <a:cs typeface="Times New Roman"/>
              </a:rPr>
              <a:t>÷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  <a:ea typeface="HelloSketchie" pitchFamily="2" charset="0"/>
              </a:rPr>
              <a:t>10</a:t>
            </a:r>
          </a:p>
        </p:txBody>
      </p:sp>
      <p:sp>
        <p:nvSpPr>
          <p:cNvPr id="96" name="Circular Arrow 95"/>
          <p:cNvSpPr/>
          <p:nvPr/>
        </p:nvSpPr>
        <p:spPr>
          <a:xfrm rot="2475833" flipH="1">
            <a:off x="1962477" y="777867"/>
            <a:ext cx="1143000" cy="1066800"/>
          </a:xfrm>
          <a:prstGeom prst="circularArrow">
            <a:avLst>
              <a:gd name="adj1" fmla="val 0"/>
              <a:gd name="adj2" fmla="val 1142319"/>
              <a:gd name="adj3" fmla="val 20229364"/>
              <a:gd name="adj4" fmla="val 12524103"/>
              <a:gd name="adj5" fmla="val 782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7" name="Circular Arrow 96"/>
          <p:cNvSpPr/>
          <p:nvPr/>
        </p:nvSpPr>
        <p:spPr>
          <a:xfrm rot="13675385" flipH="1">
            <a:off x="5769992" y="3982039"/>
            <a:ext cx="1143000" cy="1066800"/>
          </a:xfrm>
          <a:prstGeom prst="circularArrow">
            <a:avLst>
              <a:gd name="adj1" fmla="val 0"/>
              <a:gd name="adj2" fmla="val 1142319"/>
              <a:gd name="adj3" fmla="val 20229364"/>
              <a:gd name="adj4" fmla="val 12524103"/>
              <a:gd name="adj5" fmla="val 782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8" name="Circular Arrow 97"/>
          <p:cNvSpPr/>
          <p:nvPr/>
        </p:nvSpPr>
        <p:spPr>
          <a:xfrm rot="9639059" flipH="1">
            <a:off x="4564049" y="3893023"/>
            <a:ext cx="1143000" cy="1066800"/>
          </a:xfrm>
          <a:prstGeom prst="circularArrow">
            <a:avLst>
              <a:gd name="adj1" fmla="val 0"/>
              <a:gd name="adj2" fmla="val 1142319"/>
              <a:gd name="adj3" fmla="val 20229364"/>
              <a:gd name="adj4" fmla="val 12524103"/>
              <a:gd name="adj5" fmla="val 782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9" name="Circular Arrow 98"/>
          <p:cNvSpPr/>
          <p:nvPr/>
        </p:nvSpPr>
        <p:spPr>
          <a:xfrm rot="14807265" flipH="1">
            <a:off x="3111410" y="3302147"/>
            <a:ext cx="1625631" cy="1375469"/>
          </a:xfrm>
          <a:prstGeom prst="circularArrow">
            <a:avLst>
              <a:gd name="adj1" fmla="val 0"/>
              <a:gd name="adj2" fmla="val 1142319"/>
              <a:gd name="adj3" fmla="val 20229364"/>
              <a:gd name="adj4" fmla="val 12524103"/>
              <a:gd name="adj5" fmla="val 782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0" name="Circular Arrow 99"/>
          <p:cNvSpPr/>
          <p:nvPr/>
        </p:nvSpPr>
        <p:spPr>
          <a:xfrm rot="13635714" flipH="1">
            <a:off x="2036910" y="2381936"/>
            <a:ext cx="1143000" cy="1066800"/>
          </a:xfrm>
          <a:prstGeom prst="circularArrow">
            <a:avLst>
              <a:gd name="adj1" fmla="val 0"/>
              <a:gd name="adj2" fmla="val 1142319"/>
              <a:gd name="adj3" fmla="val 20229364"/>
              <a:gd name="adj4" fmla="val 12524103"/>
              <a:gd name="adj5" fmla="val 782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1" name="Circular Arrow 100"/>
          <p:cNvSpPr/>
          <p:nvPr/>
        </p:nvSpPr>
        <p:spPr>
          <a:xfrm rot="12704243" flipH="1">
            <a:off x="728525" y="1897264"/>
            <a:ext cx="1143000" cy="1066800"/>
          </a:xfrm>
          <a:prstGeom prst="circularArrow">
            <a:avLst>
              <a:gd name="adj1" fmla="val 0"/>
              <a:gd name="adj2" fmla="val 1142319"/>
              <a:gd name="adj3" fmla="val 20229364"/>
              <a:gd name="adj4" fmla="val 11698857"/>
              <a:gd name="adj5" fmla="val 782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2" name="Circular Arrow 101"/>
          <p:cNvSpPr/>
          <p:nvPr/>
        </p:nvSpPr>
        <p:spPr>
          <a:xfrm rot="2475833" flipH="1">
            <a:off x="3181677" y="1311266"/>
            <a:ext cx="1143000" cy="1066800"/>
          </a:xfrm>
          <a:prstGeom prst="circularArrow">
            <a:avLst>
              <a:gd name="adj1" fmla="val 0"/>
              <a:gd name="adj2" fmla="val 1142319"/>
              <a:gd name="adj3" fmla="val 20229364"/>
              <a:gd name="adj4" fmla="val 12524103"/>
              <a:gd name="adj5" fmla="val 782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3" name="Circular Arrow 102"/>
          <p:cNvSpPr/>
          <p:nvPr/>
        </p:nvSpPr>
        <p:spPr>
          <a:xfrm rot="2475833" flipH="1">
            <a:off x="4400877" y="1844667"/>
            <a:ext cx="1143000" cy="1066800"/>
          </a:xfrm>
          <a:prstGeom prst="circularArrow">
            <a:avLst>
              <a:gd name="adj1" fmla="val 0"/>
              <a:gd name="adj2" fmla="val 1142319"/>
              <a:gd name="adj3" fmla="val 20229364"/>
              <a:gd name="adj4" fmla="val 12524103"/>
              <a:gd name="adj5" fmla="val 782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4" name="Circular Arrow 103"/>
          <p:cNvSpPr/>
          <p:nvPr/>
        </p:nvSpPr>
        <p:spPr>
          <a:xfrm rot="2475833" flipH="1">
            <a:off x="5696276" y="2378067"/>
            <a:ext cx="1143000" cy="1066800"/>
          </a:xfrm>
          <a:prstGeom prst="circularArrow">
            <a:avLst>
              <a:gd name="adj1" fmla="val 0"/>
              <a:gd name="adj2" fmla="val 1142319"/>
              <a:gd name="adj3" fmla="val 20229364"/>
              <a:gd name="adj4" fmla="val 12524103"/>
              <a:gd name="adj5" fmla="val 782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5" name="Circular Arrow 104"/>
          <p:cNvSpPr/>
          <p:nvPr/>
        </p:nvSpPr>
        <p:spPr>
          <a:xfrm rot="2475833" flipH="1">
            <a:off x="7067878" y="2911465"/>
            <a:ext cx="1143000" cy="1066800"/>
          </a:xfrm>
          <a:prstGeom prst="circularArrow">
            <a:avLst>
              <a:gd name="adj1" fmla="val 0"/>
              <a:gd name="adj2" fmla="val 1142319"/>
              <a:gd name="adj3" fmla="val 20229364"/>
              <a:gd name="adj4" fmla="val 12346010"/>
              <a:gd name="adj5" fmla="val 782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Circular Arrow 105"/>
          <p:cNvSpPr/>
          <p:nvPr/>
        </p:nvSpPr>
        <p:spPr>
          <a:xfrm rot="2111592" flipH="1">
            <a:off x="736354" y="231877"/>
            <a:ext cx="1143000" cy="1066800"/>
          </a:xfrm>
          <a:prstGeom prst="circularArrow">
            <a:avLst>
              <a:gd name="adj1" fmla="val 0"/>
              <a:gd name="adj2" fmla="val 1142319"/>
              <a:gd name="adj3" fmla="val 20229364"/>
              <a:gd name="adj4" fmla="val 12524103"/>
              <a:gd name="adj5" fmla="val 782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 rot="1508842" flipH="1">
            <a:off x="6057868" y="2172715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  <a:ea typeface="HelloSketchie" pitchFamily="2" charset="0"/>
                <a:cs typeface="Times New Roman"/>
              </a:rPr>
              <a:t>÷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  <a:ea typeface="HelloSketchie" pitchFamily="2" charset="0"/>
              </a:rPr>
              <a:t>10</a:t>
            </a:r>
          </a:p>
        </p:txBody>
      </p:sp>
      <p:sp>
        <p:nvSpPr>
          <p:cNvPr id="108" name="TextBox 107"/>
          <p:cNvSpPr txBox="1"/>
          <p:nvPr/>
        </p:nvSpPr>
        <p:spPr>
          <a:xfrm rot="1508842" flipH="1">
            <a:off x="4762467" y="1639316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  <a:ea typeface="HelloSketchie" pitchFamily="2" charset="0"/>
                <a:cs typeface="Times New Roman"/>
              </a:rPr>
              <a:t>÷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  <a:ea typeface="HelloSketchie" pitchFamily="2" charset="0"/>
              </a:rPr>
              <a:t>10</a:t>
            </a:r>
          </a:p>
        </p:txBody>
      </p:sp>
      <p:sp>
        <p:nvSpPr>
          <p:cNvPr id="109" name="TextBox 108"/>
          <p:cNvSpPr txBox="1"/>
          <p:nvPr/>
        </p:nvSpPr>
        <p:spPr>
          <a:xfrm rot="1508842" flipH="1">
            <a:off x="3543268" y="1105915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  <a:ea typeface="HelloSketchie" pitchFamily="2" charset="0"/>
                <a:cs typeface="Times New Roman"/>
              </a:rPr>
              <a:t>÷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  <a:ea typeface="HelloSketchie" pitchFamily="2" charset="0"/>
              </a:rPr>
              <a:t>10</a:t>
            </a:r>
          </a:p>
        </p:txBody>
      </p:sp>
      <p:sp>
        <p:nvSpPr>
          <p:cNvPr id="110" name="TextBox 109"/>
          <p:cNvSpPr txBox="1"/>
          <p:nvPr/>
        </p:nvSpPr>
        <p:spPr>
          <a:xfrm rot="1508842" flipH="1">
            <a:off x="2324068" y="572514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  <a:ea typeface="HelloSketchie" pitchFamily="2" charset="0"/>
                <a:cs typeface="Times New Roman"/>
              </a:rPr>
              <a:t>÷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  <a:ea typeface="HelloSketchie" pitchFamily="2" charset="0"/>
              </a:rPr>
              <a:t>10</a:t>
            </a:r>
          </a:p>
        </p:txBody>
      </p:sp>
      <p:sp>
        <p:nvSpPr>
          <p:cNvPr id="111" name="TextBox 110"/>
          <p:cNvSpPr txBox="1"/>
          <p:nvPr/>
        </p:nvSpPr>
        <p:spPr>
          <a:xfrm rot="1508842" flipH="1">
            <a:off x="1028668" y="39116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  <a:ea typeface="HelloSketchie" pitchFamily="2" charset="0"/>
                <a:cs typeface="Times New Roman"/>
              </a:rPr>
              <a:t>÷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  <a:ea typeface="HelloSketchie" pitchFamily="2" charset="0"/>
              </a:rPr>
              <a:t>10</a:t>
            </a:r>
          </a:p>
        </p:txBody>
      </p:sp>
      <p:sp>
        <p:nvSpPr>
          <p:cNvPr id="112" name="Circular Arrow 111"/>
          <p:cNvSpPr/>
          <p:nvPr/>
        </p:nvSpPr>
        <p:spPr>
          <a:xfrm rot="13675385" flipH="1">
            <a:off x="6989192" y="4515439"/>
            <a:ext cx="1143000" cy="1066800"/>
          </a:xfrm>
          <a:prstGeom prst="circularArrow">
            <a:avLst>
              <a:gd name="adj1" fmla="val 0"/>
              <a:gd name="adj2" fmla="val 1142319"/>
              <a:gd name="adj3" fmla="val 20229364"/>
              <a:gd name="adj4" fmla="val 12524103"/>
              <a:gd name="adj5" fmla="val 782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 rot="1508842" flipH="1">
            <a:off x="419067" y="2706115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  <a:ea typeface="HelloSketchie" pitchFamily="2" charset="0"/>
              </a:rPr>
              <a:t>x10</a:t>
            </a:r>
            <a:endParaRPr lang="en-US" sz="2000" dirty="0">
              <a:solidFill>
                <a:srgbClr val="FF0000"/>
              </a:solidFill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 rot="1508842" flipH="1">
            <a:off x="1714467" y="3239515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  <a:ea typeface="HelloSketchie" pitchFamily="2" charset="0"/>
              </a:rPr>
              <a:t>x10</a:t>
            </a:r>
            <a:endParaRPr lang="en-US" sz="2000" dirty="0">
              <a:solidFill>
                <a:srgbClr val="FF0000"/>
              </a:solidFill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 rot="2872201" flipH="1">
            <a:off x="2728521" y="4111472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  <a:ea typeface="HelloSketchie" pitchFamily="2" charset="0"/>
              </a:rPr>
              <a:t>x10</a:t>
            </a:r>
            <a:endParaRPr lang="en-US" sz="2000" dirty="0">
              <a:solidFill>
                <a:srgbClr val="FF0000"/>
              </a:solidFill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 rot="20471554" flipH="1">
            <a:off x="4838650" y="4797198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  <a:ea typeface="HelloSketchie" pitchFamily="2" charset="0"/>
              </a:rPr>
              <a:t>x10</a:t>
            </a:r>
            <a:endParaRPr lang="en-US" sz="2000" dirty="0">
              <a:solidFill>
                <a:srgbClr val="FF0000"/>
              </a:solidFill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 rot="2012985" flipH="1">
            <a:off x="5514449" y="4812405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  <a:ea typeface="HelloSketchie" pitchFamily="2" charset="0"/>
              </a:rPr>
              <a:t>x10</a:t>
            </a:r>
            <a:endParaRPr lang="en-US" sz="2000" dirty="0">
              <a:solidFill>
                <a:srgbClr val="FF0000"/>
              </a:solidFill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 rot="2012985" flipH="1">
            <a:off x="6581249" y="5269606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  <a:ea typeface="HelloSketchie" pitchFamily="2" charset="0"/>
              </a:rPr>
              <a:t>x10</a:t>
            </a:r>
            <a:endParaRPr lang="en-US" sz="2000" dirty="0">
              <a:solidFill>
                <a:srgbClr val="FF0000"/>
              </a:solidFill>
              <a:latin typeface="Comic Sans MS" pitchFamily="66" charset="0"/>
              <a:ea typeface="HelloSketchi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  <p:bldP spid="26" grpId="0"/>
      <p:bldP spid="28" grpId="0"/>
      <p:bldP spid="29" grpId="0"/>
      <p:bldP spid="33" grpId="0"/>
      <p:bldP spid="34" grpId="0"/>
      <p:bldP spid="35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95" grpId="0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/>
      <p:bldP spid="108" grpId="0"/>
      <p:bldP spid="109" grpId="0"/>
      <p:bldP spid="110" grpId="0"/>
      <p:bldP spid="111" grpId="0"/>
      <p:bldP spid="112" grpId="0" animBg="1"/>
      <p:bldP spid="113" grpId="0"/>
      <p:bldP spid="114" grpId="0"/>
      <p:bldP spid="115" grpId="0"/>
      <p:bldP spid="116" grpId="0"/>
      <p:bldP spid="117" grpId="0"/>
      <p:bldP spid="1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lbow Connector 3"/>
          <p:cNvCxnSpPr/>
          <p:nvPr/>
        </p:nvCxnSpPr>
        <p:spPr>
          <a:xfrm>
            <a:off x="228600" y="685800"/>
            <a:ext cx="2438400" cy="53340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lbow Connector 4"/>
          <p:cNvCxnSpPr/>
          <p:nvPr/>
        </p:nvCxnSpPr>
        <p:spPr>
          <a:xfrm>
            <a:off x="1447800" y="1219200"/>
            <a:ext cx="2438400" cy="53340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lbow Connector 5"/>
          <p:cNvCxnSpPr/>
          <p:nvPr/>
        </p:nvCxnSpPr>
        <p:spPr>
          <a:xfrm>
            <a:off x="2667000" y="1752600"/>
            <a:ext cx="2438400" cy="53340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/>
          <p:nvPr/>
        </p:nvCxnSpPr>
        <p:spPr>
          <a:xfrm>
            <a:off x="3886200" y="2286000"/>
            <a:ext cx="2438400" cy="53340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/>
          <p:nvPr/>
        </p:nvCxnSpPr>
        <p:spPr>
          <a:xfrm>
            <a:off x="5105400" y="2819400"/>
            <a:ext cx="2438400" cy="53340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/>
          <p:nvPr/>
        </p:nvCxnSpPr>
        <p:spPr>
          <a:xfrm>
            <a:off x="6324600" y="3352800"/>
            <a:ext cx="2438400" cy="53340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763000" y="3886200"/>
            <a:ext cx="0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8600" y="762000"/>
            <a:ext cx="1143000" cy="1295868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_______ -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447800" y="1295400"/>
            <a:ext cx="1143000" cy="1295868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_______ -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667000" y="1828800"/>
            <a:ext cx="1143000" cy="1295868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_______ -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886200" y="2362200"/>
            <a:ext cx="1143000" cy="2169825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_______ 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105400" y="2895600"/>
            <a:ext cx="1143000" cy="1295868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_______ -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324600" y="3429000"/>
            <a:ext cx="1143000" cy="1295868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_______ -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543800" y="3962400"/>
            <a:ext cx="1143000" cy="1295868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_______ -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295400" y="0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omic Sans MS" pitchFamily="66" charset="0"/>
                <a:ea typeface="HelloBelle" pitchFamily="2" charset="0"/>
              </a:rPr>
              <a:t>Metric System – Ladder Method</a:t>
            </a:r>
            <a:endParaRPr lang="en-US" sz="2800" b="1" dirty="0">
              <a:latin typeface="Comic Sans MS" pitchFamily="66" charset="0"/>
              <a:ea typeface="HelloBelle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8600" y="16002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 pitchFamily="66" charset="0"/>
                <a:ea typeface="HelloSketchie" pitchFamily="2" charset="0"/>
              </a:rPr>
              <a:t>K</a:t>
            </a:r>
            <a:r>
              <a:rPr lang="en-US" sz="2000" dirty="0" smtClean="0">
                <a:latin typeface="Comic Sans MS" pitchFamily="66" charset="0"/>
                <a:ea typeface="HelloSketchie" pitchFamily="2" charset="0"/>
              </a:rPr>
              <a:t>ing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47800" y="21336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 pitchFamily="66" charset="0"/>
                <a:ea typeface="HelloSketchie" pitchFamily="2" charset="0"/>
              </a:rPr>
              <a:t>H</a:t>
            </a:r>
            <a:r>
              <a:rPr lang="en-US" sz="2000" dirty="0" smtClean="0">
                <a:latin typeface="Comic Sans MS" pitchFamily="66" charset="0"/>
                <a:ea typeface="HelloSketchie" pitchFamily="2" charset="0"/>
              </a:rPr>
              <a:t>enry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67000" y="26670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 pitchFamily="66" charset="0"/>
                <a:ea typeface="HelloSketchie" pitchFamily="2" charset="0"/>
              </a:rPr>
              <a:t>D</a:t>
            </a:r>
            <a:r>
              <a:rPr lang="en-US" sz="2000" dirty="0" smtClean="0">
                <a:latin typeface="Comic Sans MS" pitchFamily="66" charset="0"/>
                <a:ea typeface="HelloSketchie" pitchFamily="2" charset="0"/>
              </a:rPr>
              <a:t>oesn’t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86200" y="40386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 pitchFamily="66" charset="0"/>
                <a:ea typeface="HelloSketchie" pitchFamily="2" charset="0"/>
              </a:rPr>
              <a:t>U</a:t>
            </a:r>
            <a:r>
              <a:rPr lang="en-US" sz="2000" dirty="0" smtClean="0">
                <a:latin typeface="Comic Sans MS" pitchFamily="66" charset="0"/>
                <a:ea typeface="HelloSketchie" pitchFamily="2" charset="0"/>
              </a:rPr>
              <a:t>sually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05400" y="37338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 pitchFamily="66" charset="0"/>
                <a:ea typeface="HelloSketchie" pitchFamily="2" charset="0"/>
              </a:rPr>
              <a:t>D</a:t>
            </a:r>
            <a:r>
              <a:rPr lang="en-US" sz="2000" dirty="0" smtClean="0">
                <a:latin typeface="Comic Sans MS" pitchFamily="66" charset="0"/>
                <a:ea typeface="HelloSketchie" pitchFamily="2" charset="0"/>
              </a:rPr>
              <a:t>rink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24600" y="4343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mic Sans MS" pitchFamily="66" charset="0"/>
                <a:ea typeface="HelloSketchie" pitchFamily="2" charset="0"/>
              </a:rPr>
              <a:t>C</a:t>
            </a:r>
            <a:r>
              <a:rPr lang="en-US" dirty="0" smtClean="0">
                <a:latin typeface="Comic Sans MS" pitchFamily="66" charset="0"/>
                <a:ea typeface="HelloSketchie" pitchFamily="2" charset="0"/>
              </a:rPr>
              <a:t>hocolate</a:t>
            </a:r>
            <a:endParaRPr lang="en-US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543800" y="48006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 pitchFamily="66" charset="0"/>
                <a:ea typeface="HelloSketchie" pitchFamily="2" charset="0"/>
              </a:rPr>
              <a:t>M</a:t>
            </a:r>
            <a:r>
              <a:rPr lang="en-US" sz="2000" dirty="0" smtClean="0">
                <a:latin typeface="Comic Sans MS" pitchFamily="66" charset="0"/>
                <a:ea typeface="HelloSketchie" pitchFamily="2" charset="0"/>
              </a:rPr>
              <a:t>ilk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04800" y="8382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  <a:ea typeface="HelloSketchie" pitchFamily="2" charset="0"/>
              </a:rPr>
              <a:t>Kilo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28600" y="12192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  <a:ea typeface="HelloSketchie" pitchFamily="2" charset="0"/>
              </a:rPr>
              <a:t>1,000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447800" y="13716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Comic Sans MS" pitchFamily="66" charset="0"/>
                <a:ea typeface="HelloSketchie" pitchFamily="2" charset="0"/>
              </a:rPr>
              <a:t>Hecto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371600" y="17526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  <a:ea typeface="HelloSketchie" pitchFamily="2" charset="0"/>
              </a:rPr>
              <a:t>100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90800" y="22860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  <a:ea typeface="HelloSketchie" pitchFamily="2" charset="0"/>
              </a:rPr>
              <a:t>10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667000" y="19050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Comic Sans MS" pitchFamily="66" charset="0"/>
                <a:ea typeface="HelloSketchie" pitchFamily="2" charset="0"/>
              </a:rPr>
              <a:t>Deka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86200" y="36576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  <a:ea typeface="HelloSketchie" pitchFamily="2" charset="0"/>
              </a:rPr>
              <a:t>1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10000" y="23622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itchFamily="66" charset="0"/>
                <a:ea typeface="HelloSketchie" pitchFamily="2" charset="0"/>
              </a:rPr>
              <a:t>m</a:t>
            </a:r>
            <a:r>
              <a:rPr lang="en-US" sz="2000" dirty="0" smtClean="0">
                <a:latin typeface="Comic Sans MS" pitchFamily="66" charset="0"/>
                <a:ea typeface="HelloSketchie" pitchFamily="2" charset="0"/>
              </a:rPr>
              <a:t>eter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10000" y="28194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itchFamily="66" charset="0"/>
                <a:ea typeface="HelloSketchie" pitchFamily="2" charset="0"/>
              </a:rPr>
              <a:t>l</a:t>
            </a:r>
            <a:r>
              <a:rPr lang="en-US" sz="2000" dirty="0" smtClean="0">
                <a:latin typeface="Comic Sans MS" pitchFamily="66" charset="0"/>
                <a:ea typeface="HelloSketchie" pitchFamily="2" charset="0"/>
              </a:rPr>
              <a:t>iter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10000" y="32004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  <a:ea typeface="HelloSketchie" pitchFamily="2" charset="0"/>
              </a:rPr>
              <a:t>gram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029200" y="29718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Comic Sans MS" pitchFamily="66" charset="0"/>
                <a:ea typeface="HelloSketchie" pitchFamily="2" charset="0"/>
              </a:rPr>
              <a:t>Deci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953000" y="33528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  <a:ea typeface="HelloSketchie" pitchFamily="2" charset="0"/>
              </a:rPr>
              <a:t>0.1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248400" y="38862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  <a:ea typeface="HelloSketchie" pitchFamily="2" charset="0"/>
              </a:rPr>
              <a:t>0.01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467600" y="44196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  <a:ea typeface="HelloSketchie" pitchFamily="2" charset="0"/>
              </a:rPr>
              <a:t>0.001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248400" y="34290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Comic Sans MS" pitchFamily="66" charset="0"/>
                <a:ea typeface="HelloSketchie" pitchFamily="2" charset="0"/>
              </a:rPr>
              <a:t>Centi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467600" y="39624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Comic Sans MS" pitchFamily="66" charset="0"/>
                <a:ea typeface="HelloSketchie" pitchFamily="2" charset="0"/>
              </a:rPr>
              <a:t>Milli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0" y="4419600"/>
            <a:ext cx="3911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nn-NO" sz="2000" b="1" dirty="0" smtClean="0">
                <a:latin typeface="Comic Sans MS" pitchFamily="66" charset="0"/>
                <a:ea typeface="HelloSketchie" pitchFamily="2" charset="0"/>
              </a:rPr>
              <a:t>Ex. 1)   1000 mg = </a:t>
            </a:r>
            <a:r>
              <a:rPr lang="nn-NO" sz="2000" dirty="0" smtClean="0">
                <a:latin typeface="Comic Sans MS" pitchFamily="66" charset="0"/>
                <a:ea typeface="HelloSketchie" pitchFamily="2" charset="0"/>
                <a:cs typeface="Arial" pitchFamily="34" charset="0"/>
              </a:rPr>
              <a:t>_____</a:t>
            </a:r>
            <a:r>
              <a:rPr lang="nn-NO" sz="2000" b="1" dirty="0" smtClean="0">
                <a:latin typeface="Comic Sans MS" pitchFamily="66" charset="0"/>
                <a:ea typeface="HelloSketchie" pitchFamily="2" charset="0"/>
              </a:rPr>
              <a:t> g </a:t>
            </a:r>
          </a:p>
        </p:txBody>
      </p:sp>
      <p:sp>
        <p:nvSpPr>
          <p:cNvPr id="72" name="Oval 71"/>
          <p:cNvSpPr/>
          <p:nvPr/>
        </p:nvSpPr>
        <p:spPr>
          <a:xfrm>
            <a:off x="1905000" y="4495800"/>
            <a:ext cx="381000" cy="3048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7620000" y="3886200"/>
            <a:ext cx="838200" cy="4572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886200" y="3124200"/>
            <a:ext cx="914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352800" y="4495800"/>
            <a:ext cx="3810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Circular Arrow 75"/>
          <p:cNvSpPr/>
          <p:nvPr/>
        </p:nvSpPr>
        <p:spPr>
          <a:xfrm rot="1436673" flipH="1">
            <a:off x="7110403" y="2880687"/>
            <a:ext cx="1295400" cy="1143000"/>
          </a:xfrm>
          <a:prstGeom prst="circularArrow">
            <a:avLst>
              <a:gd name="adj1" fmla="val 5456"/>
              <a:gd name="adj2" fmla="val 1142319"/>
              <a:gd name="adj3" fmla="val 20687361"/>
              <a:gd name="adj4" fmla="val 10800000"/>
              <a:gd name="adj5" fmla="val 125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7" name="Circular Arrow 76"/>
          <p:cNvSpPr/>
          <p:nvPr/>
        </p:nvSpPr>
        <p:spPr>
          <a:xfrm rot="1436673" flipH="1">
            <a:off x="5738802" y="2347286"/>
            <a:ext cx="1295400" cy="1143000"/>
          </a:xfrm>
          <a:prstGeom prst="circularArrow">
            <a:avLst>
              <a:gd name="adj1" fmla="val 5456"/>
              <a:gd name="adj2" fmla="val 1142319"/>
              <a:gd name="adj3" fmla="val 20687361"/>
              <a:gd name="adj4" fmla="val 10800000"/>
              <a:gd name="adj5" fmla="val 125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8" name="Circular Arrow 77"/>
          <p:cNvSpPr/>
          <p:nvPr/>
        </p:nvSpPr>
        <p:spPr>
          <a:xfrm rot="1436673" flipH="1">
            <a:off x="4443403" y="1813886"/>
            <a:ext cx="1295400" cy="1143000"/>
          </a:xfrm>
          <a:prstGeom prst="circularArrow">
            <a:avLst>
              <a:gd name="adj1" fmla="val 5456"/>
              <a:gd name="adj2" fmla="val 1142319"/>
              <a:gd name="adj3" fmla="val 20687361"/>
              <a:gd name="adj4" fmla="val 10800000"/>
              <a:gd name="adj5" fmla="val 125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581400" y="5181600"/>
            <a:ext cx="2114681" cy="10064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nn-NO" sz="6600" dirty="0" smtClean="0">
                <a:latin typeface="Comic Sans MS" pitchFamily="66" charset="0"/>
                <a:ea typeface="HelloSketchie" pitchFamily="2" charset="0"/>
              </a:rPr>
              <a:t>1000</a:t>
            </a:r>
            <a:endParaRPr lang="nn-NO" sz="6600" dirty="0" smtClean="0">
              <a:solidFill>
                <a:srgbClr val="00B050"/>
              </a:solidFill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80" name="Circular Arrow 79"/>
          <p:cNvSpPr/>
          <p:nvPr/>
        </p:nvSpPr>
        <p:spPr>
          <a:xfrm rot="10800000">
            <a:off x="4953000" y="5410200"/>
            <a:ext cx="738196" cy="1143000"/>
          </a:xfrm>
          <a:prstGeom prst="circularArrow">
            <a:avLst>
              <a:gd name="adj1" fmla="val 5456"/>
              <a:gd name="adj2" fmla="val 1142319"/>
              <a:gd name="adj3" fmla="val 20687361"/>
              <a:gd name="adj4" fmla="val 10800000"/>
              <a:gd name="adj5" fmla="val 125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1" name="Circular Arrow 80"/>
          <p:cNvSpPr/>
          <p:nvPr/>
        </p:nvSpPr>
        <p:spPr>
          <a:xfrm rot="10800000">
            <a:off x="4419600" y="5410200"/>
            <a:ext cx="738196" cy="1143000"/>
          </a:xfrm>
          <a:prstGeom prst="circularArrow">
            <a:avLst>
              <a:gd name="adj1" fmla="val 5456"/>
              <a:gd name="adj2" fmla="val 1142319"/>
              <a:gd name="adj3" fmla="val 20687361"/>
              <a:gd name="adj4" fmla="val 10800000"/>
              <a:gd name="adj5" fmla="val 125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2" name="Circular Arrow 81"/>
          <p:cNvSpPr/>
          <p:nvPr/>
        </p:nvSpPr>
        <p:spPr>
          <a:xfrm rot="10800000">
            <a:off x="3962400" y="5410200"/>
            <a:ext cx="661996" cy="1143000"/>
          </a:xfrm>
          <a:prstGeom prst="circularArrow">
            <a:avLst>
              <a:gd name="adj1" fmla="val 5456"/>
              <a:gd name="adj2" fmla="val 1142319"/>
              <a:gd name="adj3" fmla="val 20687361"/>
              <a:gd name="adj4" fmla="val 10800000"/>
              <a:gd name="adj5" fmla="val 125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886200" y="5181600"/>
            <a:ext cx="381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nn-NO" sz="6000" dirty="0" smtClean="0">
                <a:solidFill>
                  <a:srgbClr val="FF0000"/>
                </a:solidFill>
                <a:latin typeface="Comic Sans MS" pitchFamily="66" charset="0"/>
                <a:ea typeface="HelloSketchie" pitchFamily="2" charset="0"/>
              </a:rPr>
              <a:t>.</a:t>
            </a:r>
          </a:p>
        </p:txBody>
      </p:sp>
      <p:sp>
        <p:nvSpPr>
          <p:cNvPr id="86" name="Rectangle 85"/>
          <p:cNvSpPr/>
          <p:nvPr/>
        </p:nvSpPr>
        <p:spPr>
          <a:xfrm>
            <a:off x="2743200" y="4191000"/>
            <a:ext cx="437940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nn-NO" sz="4400" dirty="0" smtClean="0">
                <a:latin typeface="Comic Sans MS" pitchFamily="66" charset="0"/>
                <a:ea typeface="HelloSketchie" pitchFamily="2" charset="0"/>
              </a:rPr>
              <a:t>1</a:t>
            </a:r>
            <a:endParaRPr lang="nn-NO" sz="2400" dirty="0" smtClean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5410200" y="5181600"/>
            <a:ext cx="394660" cy="10064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nn-NO" sz="6600" dirty="0" smtClean="0">
                <a:solidFill>
                  <a:srgbClr val="00B050"/>
                </a:solidFill>
                <a:latin typeface="Comic Sans MS" pitchFamily="66" charset="0"/>
                <a:ea typeface="HelloSketchie" pitchFamily="2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/>
      <p:bldP spid="80" grpId="0" animBg="1"/>
      <p:bldP spid="81" grpId="0" animBg="1"/>
      <p:bldP spid="82" grpId="0" animBg="1"/>
      <p:bldP spid="84" grpId="0"/>
      <p:bldP spid="8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lbow Connector 3"/>
          <p:cNvCxnSpPr/>
          <p:nvPr/>
        </p:nvCxnSpPr>
        <p:spPr>
          <a:xfrm>
            <a:off x="228600" y="685800"/>
            <a:ext cx="2438400" cy="53340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lbow Connector 4"/>
          <p:cNvCxnSpPr/>
          <p:nvPr/>
        </p:nvCxnSpPr>
        <p:spPr>
          <a:xfrm>
            <a:off x="1447800" y="1219200"/>
            <a:ext cx="2438400" cy="53340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lbow Connector 5"/>
          <p:cNvCxnSpPr/>
          <p:nvPr/>
        </p:nvCxnSpPr>
        <p:spPr>
          <a:xfrm>
            <a:off x="2667000" y="1752600"/>
            <a:ext cx="2438400" cy="53340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/>
          <p:nvPr/>
        </p:nvCxnSpPr>
        <p:spPr>
          <a:xfrm>
            <a:off x="3886200" y="2286000"/>
            <a:ext cx="2438400" cy="53340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/>
          <p:nvPr/>
        </p:nvCxnSpPr>
        <p:spPr>
          <a:xfrm>
            <a:off x="5105400" y="2819400"/>
            <a:ext cx="2438400" cy="53340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/>
          <p:nvPr/>
        </p:nvCxnSpPr>
        <p:spPr>
          <a:xfrm>
            <a:off x="6324600" y="3352800"/>
            <a:ext cx="2438400" cy="53340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763000" y="3886200"/>
            <a:ext cx="0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8600" y="762000"/>
            <a:ext cx="1143000" cy="1295868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_______ -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447800" y="1295400"/>
            <a:ext cx="1143000" cy="1295868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_______ -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667000" y="1828800"/>
            <a:ext cx="1143000" cy="1295868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_______ -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886200" y="2362200"/>
            <a:ext cx="1143000" cy="2169825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_______ 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105400" y="2895600"/>
            <a:ext cx="1143000" cy="1295868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_______ -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324600" y="3429000"/>
            <a:ext cx="1143000" cy="1295868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_______ -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543800" y="3962400"/>
            <a:ext cx="1143000" cy="1295868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_______ -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295400" y="0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omic Sans MS" pitchFamily="66" charset="0"/>
                <a:ea typeface="HelloBelle" pitchFamily="2" charset="0"/>
              </a:rPr>
              <a:t>Metric System – Ladder Method</a:t>
            </a:r>
            <a:endParaRPr lang="en-US" sz="2800" b="1" dirty="0">
              <a:latin typeface="Comic Sans MS" pitchFamily="66" charset="0"/>
              <a:ea typeface="HelloBelle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8600" y="16002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 pitchFamily="66" charset="0"/>
                <a:ea typeface="HelloSketchie" pitchFamily="2" charset="0"/>
              </a:rPr>
              <a:t>K</a:t>
            </a:r>
            <a:r>
              <a:rPr lang="en-US" sz="2000" dirty="0" smtClean="0">
                <a:latin typeface="Comic Sans MS" pitchFamily="66" charset="0"/>
                <a:ea typeface="HelloSketchie" pitchFamily="2" charset="0"/>
              </a:rPr>
              <a:t>ing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47800" y="21336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 pitchFamily="66" charset="0"/>
                <a:ea typeface="HelloSketchie" pitchFamily="2" charset="0"/>
              </a:rPr>
              <a:t>H</a:t>
            </a:r>
            <a:r>
              <a:rPr lang="en-US" sz="2000" dirty="0" smtClean="0">
                <a:latin typeface="Comic Sans MS" pitchFamily="66" charset="0"/>
                <a:ea typeface="HelloSketchie" pitchFamily="2" charset="0"/>
              </a:rPr>
              <a:t>enry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67000" y="26670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 pitchFamily="66" charset="0"/>
                <a:ea typeface="HelloSketchie" pitchFamily="2" charset="0"/>
              </a:rPr>
              <a:t>D</a:t>
            </a:r>
            <a:r>
              <a:rPr lang="en-US" sz="2000" dirty="0" smtClean="0">
                <a:latin typeface="Comic Sans MS" pitchFamily="66" charset="0"/>
                <a:ea typeface="HelloSketchie" pitchFamily="2" charset="0"/>
              </a:rPr>
              <a:t>oesn’t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86200" y="40386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 pitchFamily="66" charset="0"/>
                <a:ea typeface="HelloSketchie" pitchFamily="2" charset="0"/>
              </a:rPr>
              <a:t>U</a:t>
            </a:r>
            <a:r>
              <a:rPr lang="en-US" sz="2000" dirty="0" smtClean="0">
                <a:latin typeface="Comic Sans MS" pitchFamily="66" charset="0"/>
                <a:ea typeface="HelloSketchie" pitchFamily="2" charset="0"/>
              </a:rPr>
              <a:t>sually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05400" y="37338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 pitchFamily="66" charset="0"/>
                <a:ea typeface="HelloSketchie" pitchFamily="2" charset="0"/>
              </a:rPr>
              <a:t>D</a:t>
            </a:r>
            <a:r>
              <a:rPr lang="en-US" sz="2000" dirty="0" smtClean="0">
                <a:latin typeface="Comic Sans MS" pitchFamily="66" charset="0"/>
                <a:ea typeface="HelloSketchie" pitchFamily="2" charset="0"/>
              </a:rPr>
              <a:t>rink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24600" y="4343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mic Sans MS" pitchFamily="66" charset="0"/>
                <a:ea typeface="HelloSketchie" pitchFamily="2" charset="0"/>
              </a:rPr>
              <a:t>C</a:t>
            </a:r>
            <a:r>
              <a:rPr lang="en-US" dirty="0" smtClean="0">
                <a:latin typeface="Comic Sans MS" pitchFamily="66" charset="0"/>
                <a:ea typeface="HelloSketchie" pitchFamily="2" charset="0"/>
              </a:rPr>
              <a:t>hocolate</a:t>
            </a:r>
            <a:endParaRPr lang="en-US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543800" y="48006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 pitchFamily="66" charset="0"/>
                <a:ea typeface="HelloSketchie" pitchFamily="2" charset="0"/>
              </a:rPr>
              <a:t>M</a:t>
            </a:r>
            <a:r>
              <a:rPr lang="en-US" sz="2000" dirty="0" smtClean="0">
                <a:latin typeface="Comic Sans MS" pitchFamily="66" charset="0"/>
                <a:ea typeface="HelloSketchie" pitchFamily="2" charset="0"/>
              </a:rPr>
              <a:t>ilk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04800" y="8382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  <a:ea typeface="HelloSketchie" pitchFamily="2" charset="0"/>
              </a:rPr>
              <a:t>Kilo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28600" y="12192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  <a:ea typeface="HelloSketchie" pitchFamily="2" charset="0"/>
              </a:rPr>
              <a:t>1,000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447800" y="13716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Comic Sans MS" pitchFamily="66" charset="0"/>
                <a:ea typeface="HelloSketchie" pitchFamily="2" charset="0"/>
              </a:rPr>
              <a:t>Hecto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371600" y="17526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  <a:ea typeface="HelloSketchie" pitchFamily="2" charset="0"/>
              </a:rPr>
              <a:t>100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90800" y="22860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  <a:ea typeface="HelloSketchie" pitchFamily="2" charset="0"/>
              </a:rPr>
              <a:t>10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667000" y="19050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Comic Sans MS" pitchFamily="66" charset="0"/>
                <a:ea typeface="HelloSketchie" pitchFamily="2" charset="0"/>
              </a:rPr>
              <a:t>Deka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86200" y="36576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  <a:ea typeface="HelloSketchie" pitchFamily="2" charset="0"/>
              </a:rPr>
              <a:t>1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10000" y="23622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itchFamily="66" charset="0"/>
                <a:ea typeface="HelloSketchie" pitchFamily="2" charset="0"/>
              </a:rPr>
              <a:t>m</a:t>
            </a:r>
            <a:r>
              <a:rPr lang="en-US" sz="2000" dirty="0" smtClean="0">
                <a:latin typeface="Comic Sans MS" pitchFamily="66" charset="0"/>
                <a:ea typeface="HelloSketchie" pitchFamily="2" charset="0"/>
              </a:rPr>
              <a:t>eter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10000" y="28194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itchFamily="66" charset="0"/>
                <a:ea typeface="HelloSketchie" pitchFamily="2" charset="0"/>
              </a:rPr>
              <a:t>l</a:t>
            </a:r>
            <a:r>
              <a:rPr lang="en-US" sz="2000" dirty="0" smtClean="0">
                <a:latin typeface="Comic Sans MS" pitchFamily="66" charset="0"/>
                <a:ea typeface="HelloSketchie" pitchFamily="2" charset="0"/>
              </a:rPr>
              <a:t>iter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10000" y="32004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  <a:ea typeface="HelloSketchie" pitchFamily="2" charset="0"/>
              </a:rPr>
              <a:t>gram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029200" y="29718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Comic Sans MS" pitchFamily="66" charset="0"/>
                <a:ea typeface="HelloSketchie" pitchFamily="2" charset="0"/>
              </a:rPr>
              <a:t>Deci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953000" y="33528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  <a:ea typeface="HelloSketchie" pitchFamily="2" charset="0"/>
              </a:rPr>
              <a:t>0.1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248400" y="38862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  <a:ea typeface="HelloSketchie" pitchFamily="2" charset="0"/>
              </a:rPr>
              <a:t>0.01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467600" y="44196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  <a:ea typeface="HelloSketchie" pitchFamily="2" charset="0"/>
              </a:rPr>
              <a:t>0.001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248400" y="34290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Comic Sans MS" pitchFamily="66" charset="0"/>
                <a:ea typeface="HelloSketchie" pitchFamily="2" charset="0"/>
              </a:rPr>
              <a:t>Centi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467600" y="39624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Comic Sans MS" pitchFamily="66" charset="0"/>
                <a:ea typeface="HelloSketchie" pitchFamily="2" charset="0"/>
              </a:rPr>
              <a:t>Milli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0" y="4419600"/>
            <a:ext cx="3770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nn-NO" sz="2000" b="1" dirty="0" smtClean="0">
                <a:latin typeface="Comic Sans MS" pitchFamily="66" charset="0"/>
                <a:ea typeface="HelloSketchie" pitchFamily="2" charset="0"/>
              </a:rPr>
              <a:t>Ex. </a:t>
            </a:r>
            <a:r>
              <a:rPr lang="nn-NO" sz="2000" b="1" dirty="0">
                <a:latin typeface="Comic Sans MS" pitchFamily="66" charset="0"/>
                <a:ea typeface="HelloSketchie" pitchFamily="2" charset="0"/>
              </a:rPr>
              <a:t>2</a:t>
            </a:r>
            <a:r>
              <a:rPr lang="nn-NO" sz="2000" b="1" dirty="0" smtClean="0">
                <a:latin typeface="Comic Sans MS" pitchFamily="66" charset="0"/>
                <a:ea typeface="HelloSketchie" pitchFamily="2" charset="0"/>
              </a:rPr>
              <a:t>)   1 L = </a:t>
            </a:r>
            <a:r>
              <a:rPr lang="nn-NO" sz="2000" dirty="0" smtClean="0">
                <a:latin typeface="Comic Sans MS" pitchFamily="66" charset="0"/>
                <a:ea typeface="HelloSketchie" pitchFamily="2" charset="0"/>
                <a:cs typeface="Arial" pitchFamily="34" charset="0"/>
              </a:rPr>
              <a:t>_______</a:t>
            </a:r>
            <a:r>
              <a:rPr lang="nn-NO" sz="2000" b="1" dirty="0" smtClean="0">
                <a:latin typeface="Comic Sans MS" pitchFamily="66" charset="0"/>
                <a:ea typeface="HelloSketchie" pitchFamily="2" charset="0"/>
              </a:rPr>
              <a:t> mL </a:t>
            </a:r>
          </a:p>
        </p:txBody>
      </p:sp>
      <p:sp>
        <p:nvSpPr>
          <p:cNvPr id="72" name="Oval 71"/>
          <p:cNvSpPr/>
          <p:nvPr/>
        </p:nvSpPr>
        <p:spPr>
          <a:xfrm>
            <a:off x="1371600" y="4419600"/>
            <a:ext cx="304800" cy="3048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962400" y="2743200"/>
            <a:ext cx="838200" cy="4572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7543800" y="3886200"/>
            <a:ext cx="914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4419600"/>
            <a:ext cx="4572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Circular Arrow 75"/>
          <p:cNvSpPr/>
          <p:nvPr/>
        </p:nvSpPr>
        <p:spPr>
          <a:xfrm rot="1375086">
            <a:off x="4438623" y="1807311"/>
            <a:ext cx="1295400" cy="1143000"/>
          </a:xfrm>
          <a:prstGeom prst="circularArrow">
            <a:avLst>
              <a:gd name="adj1" fmla="val 5456"/>
              <a:gd name="adj2" fmla="val 1142319"/>
              <a:gd name="adj3" fmla="val 20687361"/>
              <a:gd name="adj4" fmla="val 10800000"/>
              <a:gd name="adj5" fmla="val 125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7" name="Circular Arrow 76"/>
          <p:cNvSpPr/>
          <p:nvPr/>
        </p:nvSpPr>
        <p:spPr>
          <a:xfrm rot="1716429">
            <a:off x="5757166" y="2373952"/>
            <a:ext cx="1295400" cy="1143000"/>
          </a:xfrm>
          <a:prstGeom prst="circularArrow">
            <a:avLst>
              <a:gd name="adj1" fmla="val 5456"/>
              <a:gd name="adj2" fmla="val 1142319"/>
              <a:gd name="adj3" fmla="val 20687361"/>
              <a:gd name="adj4" fmla="val 10800000"/>
              <a:gd name="adj5" fmla="val 125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8" name="Circular Arrow 77"/>
          <p:cNvSpPr/>
          <p:nvPr/>
        </p:nvSpPr>
        <p:spPr>
          <a:xfrm rot="1630647">
            <a:off x="7047522" y="2899740"/>
            <a:ext cx="1295400" cy="1143000"/>
          </a:xfrm>
          <a:prstGeom prst="circularArrow">
            <a:avLst>
              <a:gd name="adj1" fmla="val 5456"/>
              <a:gd name="adj2" fmla="val 1142319"/>
              <a:gd name="adj3" fmla="val 20687361"/>
              <a:gd name="adj4" fmla="val 10800000"/>
              <a:gd name="adj5" fmla="val 125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581400" y="5181600"/>
            <a:ext cx="566181" cy="10064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nn-NO" sz="6600" dirty="0" smtClean="0">
                <a:latin typeface="Comic Sans MS" pitchFamily="66" charset="0"/>
                <a:ea typeface="HelloSketchie" pitchFamily="2" charset="0"/>
              </a:rPr>
              <a:t>1</a:t>
            </a:r>
            <a:endParaRPr lang="nn-NO" sz="6600" dirty="0" smtClean="0">
              <a:solidFill>
                <a:srgbClr val="00B050"/>
              </a:solidFill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80" name="Circular Arrow 79"/>
          <p:cNvSpPr/>
          <p:nvPr/>
        </p:nvSpPr>
        <p:spPr>
          <a:xfrm rot="10800000" flipH="1">
            <a:off x="3962400" y="5410200"/>
            <a:ext cx="661996" cy="1143000"/>
          </a:xfrm>
          <a:prstGeom prst="circularArrow">
            <a:avLst>
              <a:gd name="adj1" fmla="val 5456"/>
              <a:gd name="adj2" fmla="val 1142319"/>
              <a:gd name="adj3" fmla="val 20687361"/>
              <a:gd name="adj4" fmla="val 10800000"/>
              <a:gd name="adj5" fmla="val 125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1" name="Circular Arrow 80"/>
          <p:cNvSpPr/>
          <p:nvPr/>
        </p:nvSpPr>
        <p:spPr>
          <a:xfrm rot="10800000" flipH="1">
            <a:off x="4419600" y="5410200"/>
            <a:ext cx="738196" cy="1143000"/>
          </a:xfrm>
          <a:prstGeom prst="circularArrow">
            <a:avLst>
              <a:gd name="adj1" fmla="val 5456"/>
              <a:gd name="adj2" fmla="val 1142319"/>
              <a:gd name="adj3" fmla="val 20687361"/>
              <a:gd name="adj4" fmla="val 10800000"/>
              <a:gd name="adj5" fmla="val 125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2" name="Circular Arrow 81"/>
          <p:cNvSpPr/>
          <p:nvPr/>
        </p:nvSpPr>
        <p:spPr>
          <a:xfrm rot="10800000" flipH="1">
            <a:off x="4953000" y="5410200"/>
            <a:ext cx="762000" cy="1143000"/>
          </a:xfrm>
          <a:prstGeom prst="circularArrow">
            <a:avLst>
              <a:gd name="adj1" fmla="val 5456"/>
              <a:gd name="adj2" fmla="val 1142319"/>
              <a:gd name="adj3" fmla="val 20687361"/>
              <a:gd name="adj4" fmla="val 10800000"/>
              <a:gd name="adj5" fmla="val 125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5410200" y="5105400"/>
            <a:ext cx="394660" cy="10064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nn-NO" sz="6600" dirty="0" smtClean="0">
                <a:solidFill>
                  <a:srgbClr val="FF0000"/>
                </a:solidFill>
                <a:latin typeface="Comic Sans MS" pitchFamily="66" charset="0"/>
                <a:ea typeface="HelloSketchie" pitchFamily="2" charset="0"/>
              </a:rPr>
              <a:t>.</a:t>
            </a:r>
          </a:p>
        </p:txBody>
      </p:sp>
      <p:sp>
        <p:nvSpPr>
          <p:cNvPr id="86" name="Rectangle 85"/>
          <p:cNvSpPr/>
          <p:nvPr/>
        </p:nvSpPr>
        <p:spPr>
          <a:xfrm>
            <a:off x="1905000" y="4267200"/>
            <a:ext cx="1239442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nn-NO" sz="3600" dirty="0" smtClean="0">
                <a:latin typeface="Comic Sans MS" pitchFamily="66" charset="0"/>
                <a:ea typeface="HelloSketchie" pitchFamily="2" charset="0"/>
              </a:rPr>
              <a:t>1000</a:t>
            </a:r>
          </a:p>
        </p:txBody>
      </p:sp>
      <p:sp>
        <p:nvSpPr>
          <p:cNvPr id="65" name="Rectangle 64"/>
          <p:cNvSpPr/>
          <p:nvPr/>
        </p:nvSpPr>
        <p:spPr>
          <a:xfrm>
            <a:off x="3886200" y="5181600"/>
            <a:ext cx="394660" cy="10064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nn-NO" sz="6600" dirty="0" smtClean="0">
                <a:solidFill>
                  <a:srgbClr val="00B050"/>
                </a:solidFill>
                <a:latin typeface="Comic Sans MS" pitchFamily="66" charset="0"/>
                <a:ea typeface="HelloSketchie" pitchFamily="2" charset="0"/>
              </a:rPr>
              <a:t>.</a:t>
            </a:r>
          </a:p>
        </p:txBody>
      </p:sp>
      <p:sp>
        <p:nvSpPr>
          <p:cNvPr id="66" name="Rectangle 65"/>
          <p:cNvSpPr/>
          <p:nvPr/>
        </p:nvSpPr>
        <p:spPr>
          <a:xfrm>
            <a:off x="3962400" y="5181600"/>
            <a:ext cx="1733167" cy="10064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nn-NO" sz="6600" dirty="0" smtClean="0">
                <a:latin typeface="Comic Sans MS" pitchFamily="66" charset="0"/>
                <a:ea typeface="HelloSketchie" pitchFamily="2" charset="0"/>
              </a:rPr>
              <a:t>000</a:t>
            </a:r>
            <a:endParaRPr lang="nn-NO" sz="6600" dirty="0" smtClean="0">
              <a:solidFill>
                <a:srgbClr val="00B050"/>
              </a:solidFill>
              <a:latin typeface="Comic Sans MS" pitchFamily="66" charset="0"/>
              <a:ea typeface="HelloSketchi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/>
      <p:bldP spid="80" grpId="0" animBg="1"/>
      <p:bldP spid="81" grpId="0" animBg="1"/>
      <p:bldP spid="82" grpId="0" animBg="1"/>
      <p:bldP spid="84" grpId="0"/>
      <p:bldP spid="86" grpId="0"/>
      <p:bldP spid="65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Elbow Connector 3"/>
          <p:cNvCxnSpPr/>
          <p:nvPr/>
        </p:nvCxnSpPr>
        <p:spPr>
          <a:xfrm>
            <a:off x="228600" y="685800"/>
            <a:ext cx="2438400" cy="53340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lbow Connector 4"/>
          <p:cNvCxnSpPr/>
          <p:nvPr/>
        </p:nvCxnSpPr>
        <p:spPr>
          <a:xfrm>
            <a:off x="1447800" y="1219200"/>
            <a:ext cx="2438400" cy="53340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lbow Connector 5"/>
          <p:cNvCxnSpPr/>
          <p:nvPr/>
        </p:nvCxnSpPr>
        <p:spPr>
          <a:xfrm>
            <a:off x="2667000" y="1752600"/>
            <a:ext cx="2438400" cy="53340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/>
          <p:nvPr/>
        </p:nvCxnSpPr>
        <p:spPr>
          <a:xfrm>
            <a:off x="3886200" y="2286000"/>
            <a:ext cx="2438400" cy="53340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/>
          <p:nvPr/>
        </p:nvCxnSpPr>
        <p:spPr>
          <a:xfrm>
            <a:off x="5105400" y="2819400"/>
            <a:ext cx="2438400" cy="53340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/>
          <p:nvPr/>
        </p:nvCxnSpPr>
        <p:spPr>
          <a:xfrm>
            <a:off x="6324600" y="3352800"/>
            <a:ext cx="2438400" cy="53340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763000" y="3886200"/>
            <a:ext cx="0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8600" y="762000"/>
            <a:ext cx="1143000" cy="1295868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_______ -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447800" y="1295400"/>
            <a:ext cx="1143000" cy="1295868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_______ -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667000" y="1828800"/>
            <a:ext cx="1143000" cy="1295868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_______ -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886200" y="2362200"/>
            <a:ext cx="1143000" cy="2169825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_______ 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105400" y="2895600"/>
            <a:ext cx="1143000" cy="1295868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_______ -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324600" y="3429000"/>
            <a:ext cx="1143000" cy="1295868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_______ -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543800" y="3962400"/>
            <a:ext cx="1143000" cy="1295868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_______ -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_______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295400" y="0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omic Sans MS" pitchFamily="66" charset="0"/>
                <a:ea typeface="HelloBelle" pitchFamily="2" charset="0"/>
              </a:rPr>
              <a:t>Metric System – Ladder Method</a:t>
            </a:r>
            <a:endParaRPr lang="en-US" sz="2800" b="1" dirty="0">
              <a:latin typeface="Comic Sans MS" pitchFamily="66" charset="0"/>
              <a:ea typeface="HelloBelle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8600" y="16002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 pitchFamily="66" charset="0"/>
                <a:ea typeface="HelloSketchie" pitchFamily="2" charset="0"/>
              </a:rPr>
              <a:t>K</a:t>
            </a:r>
            <a:r>
              <a:rPr lang="en-US" sz="2000" dirty="0" smtClean="0">
                <a:latin typeface="Comic Sans MS" pitchFamily="66" charset="0"/>
                <a:ea typeface="HelloSketchie" pitchFamily="2" charset="0"/>
              </a:rPr>
              <a:t>ing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47800" y="21336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 pitchFamily="66" charset="0"/>
                <a:ea typeface="HelloSketchie" pitchFamily="2" charset="0"/>
              </a:rPr>
              <a:t>H</a:t>
            </a:r>
            <a:r>
              <a:rPr lang="en-US" sz="2000" dirty="0" smtClean="0">
                <a:latin typeface="Comic Sans MS" pitchFamily="66" charset="0"/>
                <a:ea typeface="HelloSketchie" pitchFamily="2" charset="0"/>
              </a:rPr>
              <a:t>enry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67000" y="26670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 pitchFamily="66" charset="0"/>
                <a:ea typeface="HelloSketchie" pitchFamily="2" charset="0"/>
              </a:rPr>
              <a:t>D</a:t>
            </a:r>
            <a:r>
              <a:rPr lang="en-US" sz="2000" dirty="0" smtClean="0">
                <a:latin typeface="Comic Sans MS" pitchFamily="66" charset="0"/>
                <a:ea typeface="HelloSketchie" pitchFamily="2" charset="0"/>
              </a:rPr>
              <a:t>oesn’t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86200" y="40386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 pitchFamily="66" charset="0"/>
                <a:ea typeface="HelloSketchie" pitchFamily="2" charset="0"/>
              </a:rPr>
              <a:t>U</a:t>
            </a:r>
            <a:r>
              <a:rPr lang="en-US" sz="2000" dirty="0" smtClean="0">
                <a:latin typeface="Comic Sans MS" pitchFamily="66" charset="0"/>
                <a:ea typeface="HelloSketchie" pitchFamily="2" charset="0"/>
              </a:rPr>
              <a:t>sually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05400" y="37338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 pitchFamily="66" charset="0"/>
                <a:ea typeface="HelloSketchie" pitchFamily="2" charset="0"/>
              </a:rPr>
              <a:t>D</a:t>
            </a:r>
            <a:r>
              <a:rPr lang="en-US" sz="2000" dirty="0" smtClean="0">
                <a:latin typeface="Comic Sans MS" pitchFamily="66" charset="0"/>
                <a:ea typeface="HelloSketchie" pitchFamily="2" charset="0"/>
              </a:rPr>
              <a:t>rink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24600" y="4343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mic Sans MS" pitchFamily="66" charset="0"/>
                <a:ea typeface="HelloSketchie" pitchFamily="2" charset="0"/>
              </a:rPr>
              <a:t>C</a:t>
            </a:r>
            <a:r>
              <a:rPr lang="en-US" dirty="0" smtClean="0">
                <a:latin typeface="Comic Sans MS" pitchFamily="66" charset="0"/>
                <a:ea typeface="HelloSketchie" pitchFamily="2" charset="0"/>
              </a:rPr>
              <a:t>hocolate</a:t>
            </a:r>
            <a:endParaRPr lang="en-US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543800" y="48006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 pitchFamily="66" charset="0"/>
                <a:ea typeface="HelloSketchie" pitchFamily="2" charset="0"/>
              </a:rPr>
              <a:t>M</a:t>
            </a:r>
            <a:r>
              <a:rPr lang="en-US" sz="2000" dirty="0" smtClean="0">
                <a:latin typeface="Comic Sans MS" pitchFamily="66" charset="0"/>
                <a:ea typeface="HelloSketchie" pitchFamily="2" charset="0"/>
              </a:rPr>
              <a:t>ilk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04800" y="8382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  <a:ea typeface="HelloSketchie" pitchFamily="2" charset="0"/>
              </a:rPr>
              <a:t>Kilo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28600" y="12192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  <a:ea typeface="HelloSketchie" pitchFamily="2" charset="0"/>
              </a:rPr>
              <a:t>1,000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447800" y="13716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Comic Sans MS" pitchFamily="66" charset="0"/>
                <a:ea typeface="HelloSketchie" pitchFamily="2" charset="0"/>
              </a:rPr>
              <a:t>Hecto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371600" y="17526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  <a:ea typeface="HelloSketchie" pitchFamily="2" charset="0"/>
              </a:rPr>
              <a:t>100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90800" y="22860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  <a:ea typeface="HelloSketchie" pitchFamily="2" charset="0"/>
              </a:rPr>
              <a:t>10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667000" y="19050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Comic Sans MS" pitchFamily="66" charset="0"/>
                <a:ea typeface="HelloSketchie" pitchFamily="2" charset="0"/>
              </a:rPr>
              <a:t>Deka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86200" y="36576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  <a:ea typeface="HelloSketchie" pitchFamily="2" charset="0"/>
              </a:rPr>
              <a:t>1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10000" y="23622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itchFamily="66" charset="0"/>
                <a:ea typeface="HelloSketchie" pitchFamily="2" charset="0"/>
              </a:rPr>
              <a:t>m</a:t>
            </a:r>
            <a:r>
              <a:rPr lang="en-US" sz="2000" dirty="0" smtClean="0">
                <a:latin typeface="Comic Sans MS" pitchFamily="66" charset="0"/>
                <a:ea typeface="HelloSketchie" pitchFamily="2" charset="0"/>
              </a:rPr>
              <a:t>eter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10000" y="28194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itchFamily="66" charset="0"/>
                <a:ea typeface="HelloSketchie" pitchFamily="2" charset="0"/>
              </a:rPr>
              <a:t>l</a:t>
            </a:r>
            <a:r>
              <a:rPr lang="en-US" sz="2000" dirty="0" smtClean="0">
                <a:latin typeface="Comic Sans MS" pitchFamily="66" charset="0"/>
                <a:ea typeface="HelloSketchie" pitchFamily="2" charset="0"/>
              </a:rPr>
              <a:t>iter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10000" y="32004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  <a:ea typeface="HelloSketchie" pitchFamily="2" charset="0"/>
              </a:rPr>
              <a:t>gram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029200" y="29718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Comic Sans MS" pitchFamily="66" charset="0"/>
                <a:ea typeface="HelloSketchie" pitchFamily="2" charset="0"/>
              </a:rPr>
              <a:t>Deci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953000" y="33528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  <a:ea typeface="HelloSketchie" pitchFamily="2" charset="0"/>
              </a:rPr>
              <a:t>0.1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248400" y="38862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  <a:ea typeface="HelloSketchie" pitchFamily="2" charset="0"/>
              </a:rPr>
              <a:t>0.01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467600" y="44196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  <a:ea typeface="HelloSketchie" pitchFamily="2" charset="0"/>
              </a:rPr>
              <a:t>0.001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248400" y="34290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Comic Sans MS" pitchFamily="66" charset="0"/>
                <a:ea typeface="HelloSketchie" pitchFamily="2" charset="0"/>
              </a:rPr>
              <a:t>Centi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467600" y="39624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Comic Sans MS" pitchFamily="66" charset="0"/>
                <a:ea typeface="HelloSketchie" pitchFamily="2" charset="0"/>
              </a:rPr>
              <a:t>Milli</a:t>
            </a:r>
            <a:endParaRPr lang="en-US" sz="20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0" y="4419600"/>
            <a:ext cx="41344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nn-NO" sz="2000" b="1" dirty="0" smtClean="0">
                <a:latin typeface="Comic Sans MS" pitchFamily="66" charset="0"/>
                <a:ea typeface="HelloSketchie" pitchFamily="2" charset="0"/>
              </a:rPr>
              <a:t>Ex. 3)   160 </a:t>
            </a:r>
            <a:r>
              <a:rPr lang="nn-NO" sz="2000" b="1" dirty="0">
                <a:latin typeface="Comic Sans MS" pitchFamily="66" charset="0"/>
                <a:ea typeface="HelloSketchie" pitchFamily="2" charset="0"/>
              </a:rPr>
              <a:t>c</a:t>
            </a:r>
            <a:r>
              <a:rPr lang="nn-NO" sz="2000" b="1" dirty="0" smtClean="0">
                <a:latin typeface="Comic Sans MS" pitchFamily="66" charset="0"/>
                <a:ea typeface="HelloSketchie" pitchFamily="2" charset="0"/>
              </a:rPr>
              <a:t>m = </a:t>
            </a:r>
            <a:r>
              <a:rPr lang="nn-NO" sz="2000" dirty="0" smtClean="0">
                <a:latin typeface="Comic Sans MS" pitchFamily="66" charset="0"/>
                <a:ea typeface="HelloSketchie" pitchFamily="2" charset="0"/>
                <a:cs typeface="Arial" pitchFamily="34" charset="0"/>
              </a:rPr>
              <a:t>______</a:t>
            </a:r>
            <a:r>
              <a:rPr lang="nn-NO" sz="2000" b="1" dirty="0" smtClean="0">
                <a:latin typeface="Comic Sans MS" pitchFamily="66" charset="0"/>
                <a:ea typeface="HelloSketchie" pitchFamily="2" charset="0"/>
              </a:rPr>
              <a:t> mm </a:t>
            </a:r>
          </a:p>
        </p:txBody>
      </p:sp>
      <p:sp>
        <p:nvSpPr>
          <p:cNvPr id="72" name="Oval 71"/>
          <p:cNvSpPr/>
          <p:nvPr/>
        </p:nvSpPr>
        <p:spPr>
          <a:xfrm>
            <a:off x="1752600" y="4419600"/>
            <a:ext cx="381000" cy="3810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6400800" y="3352800"/>
            <a:ext cx="838200" cy="4572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7543800" y="3886200"/>
            <a:ext cx="9906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429000" y="4419600"/>
            <a:ext cx="5334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Circular Arrow 75"/>
          <p:cNvSpPr/>
          <p:nvPr/>
        </p:nvSpPr>
        <p:spPr>
          <a:xfrm rot="1375086">
            <a:off x="6953223" y="2874111"/>
            <a:ext cx="1295400" cy="1143000"/>
          </a:xfrm>
          <a:prstGeom prst="circularArrow">
            <a:avLst>
              <a:gd name="adj1" fmla="val 5456"/>
              <a:gd name="adj2" fmla="val 1142319"/>
              <a:gd name="adj3" fmla="val 20687361"/>
              <a:gd name="adj4" fmla="val 10800000"/>
              <a:gd name="adj5" fmla="val 125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886200" y="5181600"/>
            <a:ext cx="1598515" cy="10064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nn-NO" sz="6600" dirty="0" smtClean="0">
                <a:latin typeface="Comic Sans MS" pitchFamily="66" charset="0"/>
                <a:ea typeface="HelloSketchie" pitchFamily="2" charset="0"/>
              </a:rPr>
              <a:t>160</a:t>
            </a:r>
            <a:endParaRPr lang="nn-NO" sz="6600" dirty="0" smtClean="0">
              <a:solidFill>
                <a:srgbClr val="00B050"/>
              </a:solidFill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80" name="Circular Arrow 79"/>
          <p:cNvSpPr/>
          <p:nvPr/>
        </p:nvSpPr>
        <p:spPr>
          <a:xfrm rot="10800000" flipH="1">
            <a:off x="5334000" y="5486400"/>
            <a:ext cx="533400" cy="1143000"/>
          </a:xfrm>
          <a:prstGeom prst="circularArrow">
            <a:avLst>
              <a:gd name="adj1" fmla="val 5456"/>
              <a:gd name="adj2" fmla="val 1142319"/>
              <a:gd name="adj3" fmla="val 20687361"/>
              <a:gd name="adj4" fmla="val 10800000"/>
              <a:gd name="adj5" fmla="val 125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5638800" y="5181600"/>
            <a:ext cx="394660" cy="10064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nn-NO" sz="6600" dirty="0" smtClean="0">
                <a:solidFill>
                  <a:srgbClr val="FF0000"/>
                </a:solidFill>
                <a:latin typeface="Comic Sans MS" pitchFamily="66" charset="0"/>
                <a:ea typeface="HelloSketchie" pitchFamily="2" charset="0"/>
              </a:rPr>
              <a:t>.</a:t>
            </a:r>
          </a:p>
        </p:txBody>
      </p:sp>
      <p:sp>
        <p:nvSpPr>
          <p:cNvPr id="86" name="Rectangle 85"/>
          <p:cNvSpPr/>
          <p:nvPr/>
        </p:nvSpPr>
        <p:spPr>
          <a:xfrm>
            <a:off x="2286000" y="4267200"/>
            <a:ext cx="1239442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nn-NO" sz="3600" dirty="0" smtClean="0">
                <a:latin typeface="Comic Sans MS" pitchFamily="66" charset="0"/>
                <a:ea typeface="HelloSketchie" pitchFamily="2" charset="0"/>
              </a:rPr>
              <a:t>1600</a:t>
            </a:r>
          </a:p>
        </p:txBody>
      </p:sp>
      <p:sp>
        <p:nvSpPr>
          <p:cNvPr id="65" name="Rectangle 64"/>
          <p:cNvSpPr/>
          <p:nvPr/>
        </p:nvSpPr>
        <p:spPr>
          <a:xfrm>
            <a:off x="5181600" y="5181600"/>
            <a:ext cx="394660" cy="10064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nn-NO" sz="6600" dirty="0" smtClean="0">
                <a:solidFill>
                  <a:srgbClr val="00B050"/>
                </a:solidFill>
                <a:latin typeface="Comic Sans MS" pitchFamily="66" charset="0"/>
                <a:ea typeface="HelloSketchie" pitchFamily="2" charset="0"/>
              </a:rPr>
              <a:t>.</a:t>
            </a:r>
          </a:p>
        </p:txBody>
      </p:sp>
      <p:sp>
        <p:nvSpPr>
          <p:cNvPr id="66" name="Rectangle 65"/>
          <p:cNvSpPr/>
          <p:nvPr/>
        </p:nvSpPr>
        <p:spPr>
          <a:xfrm>
            <a:off x="5257800" y="5181600"/>
            <a:ext cx="700833" cy="10064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nn-NO" sz="6600" dirty="0" smtClean="0">
                <a:latin typeface="Comic Sans MS" pitchFamily="66" charset="0"/>
                <a:ea typeface="HelloSketchie" pitchFamily="2" charset="0"/>
              </a:rPr>
              <a:t>0</a:t>
            </a:r>
            <a:endParaRPr lang="nn-NO" sz="6600" dirty="0" smtClean="0">
              <a:solidFill>
                <a:srgbClr val="00B050"/>
              </a:solidFill>
              <a:latin typeface="Comic Sans MS" pitchFamily="66" charset="0"/>
              <a:ea typeface="HelloSketchi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74" grpId="0" animBg="1"/>
      <p:bldP spid="75" grpId="0" animBg="1"/>
      <p:bldP spid="76" grpId="0" animBg="1"/>
      <p:bldP spid="79" grpId="0"/>
      <p:bldP spid="80" grpId="0" animBg="1"/>
      <p:bldP spid="84" grpId="0"/>
      <p:bldP spid="86" grpId="0"/>
      <p:bldP spid="65" grpId="0" build="allAtOnce"/>
      <p:bldP spid="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91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>
                <a:latin typeface="Comic Sans MS" pitchFamily="66" charset="0"/>
                <a:ea typeface="HelloSketchie" pitchFamily="2" charset="0"/>
              </a:rPr>
              <a:t>Ex. 4) </a:t>
            </a:r>
            <a:r>
              <a:rPr lang="nn-NO" sz="4800" dirty="0" smtClean="0">
                <a:latin typeface="Comic Sans MS" pitchFamily="66" charset="0"/>
                <a:ea typeface="HelloSketchie" pitchFamily="2" charset="0"/>
              </a:rPr>
              <a:t>1.4 km = </a:t>
            </a:r>
            <a:r>
              <a:rPr lang="nn-NO" sz="4800" dirty="0" smtClean="0"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_______</a:t>
            </a:r>
            <a:r>
              <a:rPr lang="nn-NO" sz="4800" dirty="0" smtClean="0">
                <a:latin typeface="Comic Sans MS" pitchFamily="66" charset="0"/>
              </a:rPr>
              <a:t> </a:t>
            </a:r>
            <a:r>
              <a:rPr lang="nn-NO" sz="4800" dirty="0" smtClean="0">
                <a:latin typeface="Comic Sans MS" pitchFamily="66" charset="0"/>
                <a:ea typeface="HelloSketchie" pitchFamily="2" charset="0"/>
              </a:rPr>
              <a:t>m</a:t>
            </a:r>
            <a:endParaRPr lang="en-US" sz="4800" dirty="0"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7432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HelloSketchie" pitchFamily="2" charset="0"/>
              </a:rPr>
              <a:t>Ex. </a:t>
            </a:r>
            <a:r>
              <a:rPr lang="en-US" sz="4800" smtClean="0">
                <a:latin typeface="Comic Sans MS" pitchFamily="66" charset="0"/>
                <a:ea typeface="HelloSketchie" pitchFamily="2" charset="0"/>
              </a:rPr>
              <a:t>5</a:t>
            </a: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HelloSketchie" pitchFamily="2" charset="0"/>
              </a:rPr>
              <a:t>) </a:t>
            </a:r>
            <a:r>
              <a:rPr kumimoji="0" lang="nn-NO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HelloSketchie" pitchFamily="2" charset="0"/>
              </a:rPr>
              <a:t>10.9 g</a:t>
            </a:r>
            <a:r>
              <a:rPr kumimoji="0" lang="nn-NO" sz="48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HelloSketchie" pitchFamily="2" charset="0"/>
              </a:rPr>
              <a:t> </a:t>
            </a:r>
            <a:r>
              <a:rPr kumimoji="0" lang="nn-NO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HelloSketchie" pitchFamily="2" charset="0"/>
              </a:rPr>
              <a:t>= </a:t>
            </a:r>
            <a:r>
              <a:rPr kumimoji="0" lang="nn-NO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_______</a:t>
            </a:r>
            <a:r>
              <a:rPr kumimoji="0" lang="nn-NO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lang="nn-NO" sz="4800" smtClean="0">
                <a:latin typeface="Comic Sans MS" pitchFamily="66" charset="0"/>
                <a:ea typeface="HelloSketchie" pitchFamily="2" charset="0"/>
              </a:rPr>
              <a:t>kg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5720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HelloSketchie" pitchFamily="2" charset="0"/>
              </a:rPr>
              <a:t>Ex. </a:t>
            </a:r>
            <a:r>
              <a:rPr lang="en-US" sz="4800" noProof="0" smtClean="0">
                <a:latin typeface="Comic Sans MS" pitchFamily="66" charset="0"/>
                <a:ea typeface="HelloSketchie" pitchFamily="2" charset="0"/>
              </a:rPr>
              <a:t>6</a:t>
            </a: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HelloSketchie" pitchFamily="2" charset="0"/>
              </a:rPr>
              <a:t>) </a:t>
            </a:r>
            <a:r>
              <a:rPr lang="nn-NO" sz="4800" smtClean="0">
                <a:latin typeface="Comic Sans MS" pitchFamily="66" charset="0"/>
                <a:ea typeface="HelloSketchie" pitchFamily="2" charset="0"/>
              </a:rPr>
              <a:t>0.25</a:t>
            </a:r>
            <a:r>
              <a:rPr kumimoji="0" lang="nn-NO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HelloSketchie" pitchFamily="2" charset="0"/>
              </a:rPr>
              <a:t> </a:t>
            </a:r>
            <a:r>
              <a:rPr lang="nn-NO" sz="4800" smtClean="0">
                <a:latin typeface="Comic Sans MS" pitchFamily="66" charset="0"/>
                <a:ea typeface="HelloSketchie" pitchFamily="2" charset="0"/>
              </a:rPr>
              <a:t>m</a:t>
            </a:r>
            <a:r>
              <a:rPr kumimoji="0" lang="nn-NO" sz="48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HelloSketchie" pitchFamily="2" charset="0"/>
              </a:rPr>
              <a:t> </a:t>
            </a:r>
            <a:r>
              <a:rPr kumimoji="0" lang="nn-NO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HelloSketchie" pitchFamily="2" charset="0"/>
              </a:rPr>
              <a:t>= </a:t>
            </a:r>
            <a:r>
              <a:rPr kumimoji="0" lang="nn-NO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_______</a:t>
            </a:r>
            <a:r>
              <a:rPr kumimoji="0" lang="nn-NO" sz="4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lang="nn-NO" sz="4800" smtClean="0">
                <a:latin typeface="Comic Sans MS" pitchFamily="66" charset="0"/>
                <a:ea typeface="HelloSketchie" pitchFamily="2" charset="0"/>
              </a:rPr>
              <a:t>km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410200" y="914400"/>
            <a:ext cx="1676400" cy="91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HelloSketchie" pitchFamily="2" charset="0"/>
              </a:rPr>
              <a:t>1400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105400" y="2743200"/>
            <a:ext cx="2133600" cy="91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400" b="1" dirty="0" smtClean="0">
                <a:solidFill>
                  <a:srgbClr val="FF0000"/>
                </a:solidFill>
                <a:latin typeface="Comic Sans MS" pitchFamily="66" charset="0"/>
                <a:ea typeface="HelloSketchie" pitchFamily="2" charset="0"/>
              </a:rPr>
              <a:t>0.0109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HelloSketchie" pitchFamily="2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0" y="4495800"/>
            <a:ext cx="2743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400" b="1" dirty="0" smtClean="0">
                <a:solidFill>
                  <a:srgbClr val="FF0000"/>
                </a:solidFill>
                <a:latin typeface="Comic Sans MS" pitchFamily="66" charset="0"/>
                <a:ea typeface="HelloSketchie" pitchFamily="2" charset="0"/>
              </a:rPr>
              <a:t>0.00025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HelloSketchi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333</Words>
  <Application>Microsoft Office PowerPoint</Application>
  <PresentationFormat>On-screen Show (4:3)</PresentationFormat>
  <Paragraphs>230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eallen</dc:creator>
  <cp:lastModifiedBy>kmccann</cp:lastModifiedBy>
  <cp:revision>6</cp:revision>
  <dcterms:created xsi:type="dcterms:W3CDTF">2014-04-20T22:41:59Z</dcterms:created>
  <dcterms:modified xsi:type="dcterms:W3CDTF">2014-05-14T10:58:45Z</dcterms:modified>
</cp:coreProperties>
</file>